
<file path=[Content_Types].xml><?xml version="1.0" encoding="utf-8"?>
<Types xmlns="http://schemas.openxmlformats.org/package/2006/content-types">
  <Default ContentType="application/x-fontdata" Extension="fntdata"/>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Nunito"/>
      <p:regular r:id="rId13"/>
      <p:bold r:id="rId14"/>
      <p:italic r:id="rId15"/>
      <p:boldItalic r:id="rId16"/>
    </p:embeddedFont>
    <p:embeddedFont>
      <p:font typeface="Maven Pro"/>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Nunito-regular.fntdata"/><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Nunito-italic.fntdata"/><Relationship Id="rId14" Type="http://schemas.openxmlformats.org/officeDocument/2006/relationships/font" Target="fonts/Nunito-bold.fntdata"/><Relationship Id="rId17" Type="http://schemas.openxmlformats.org/officeDocument/2006/relationships/font" Target="fonts/MavenPro-regular.fntdata"/><Relationship Id="rId16" Type="http://schemas.openxmlformats.org/officeDocument/2006/relationships/font" Target="fonts/Nunito-boldItalic.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MavenPr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earch.creativecommons.org/photos/bc22175b-661d-42a3-beb4-0d265d380717"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610cf81b8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610cf81b8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610cf81b87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10cf81b8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610cf81b8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610cf81b8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https://search.creativecommons.org/photos/bc22175b-661d-42a3-beb4-0d265d380717</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2709d6c3eb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709d6c3eb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g2709d6c3eb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709d6c3eb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2709d6c3eb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709d6c3eb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2709d6c3eb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709d6c3eb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creativecommons.org/licenses/CC0/1.0/?ref=ccsear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www.creativebloq.com/art/art-negative-space-813376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15225" y="2752750"/>
            <a:ext cx="76749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Print Layout </a:t>
            </a:r>
            <a:endParaRPr/>
          </a:p>
          <a:p>
            <a:pPr indent="0" lvl="0" marL="0" rtl="0" algn="l">
              <a:spcBef>
                <a:spcPts val="0"/>
              </a:spcBef>
              <a:spcAft>
                <a:spcPts val="0"/>
              </a:spcAft>
              <a:buNone/>
            </a:pPr>
            <a:r>
              <a:rPr lang="en"/>
              <a:t>Guidelines and conventions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14"/>
          <p:cNvSpPr/>
          <p:nvPr/>
        </p:nvSpPr>
        <p:spPr>
          <a:xfrm>
            <a:off x="5525875" y="150"/>
            <a:ext cx="3618000" cy="5143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83" name="Google Shape;283;p14"/>
          <p:cNvSpPr txBox="1"/>
          <p:nvPr>
            <p:ph idx="4294967295" type="title"/>
          </p:nvPr>
        </p:nvSpPr>
        <p:spPr>
          <a:xfrm>
            <a:off x="304700" y="598575"/>
            <a:ext cx="7030500" cy="9993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chemeClr val="accent3"/>
              </a:buClr>
              <a:buSzPts val="2800"/>
              <a:buAutoNum type="arabicPeriod"/>
            </a:pPr>
            <a:r>
              <a:rPr lang="en">
                <a:solidFill>
                  <a:schemeClr val="accent3"/>
                </a:solidFill>
              </a:rPr>
              <a:t>Use a Bleed</a:t>
            </a:r>
            <a:endParaRPr>
              <a:solidFill>
                <a:schemeClr val="accent3"/>
              </a:solidFill>
            </a:endParaRPr>
          </a:p>
        </p:txBody>
      </p:sp>
      <p:sp>
        <p:nvSpPr>
          <p:cNvPr id="284" name="Google Shape;284;p14"/>
          <p:cNvSpPr txBox="1"/>
          <p:nvPr>
            <p:ph idx="4294967295" type="body"/>
          </p:nvPr>
        </p:nvSpPr>
        <p:spPr>
          <a:xfrm>
            <a:off x="304700" y="1455475"/>
            <a:ext cx="5221200" cy="3638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solidFill>
                  <a:srgbClr val="222222"/>
                </a:solidFill>
                <a:highlight>
                  <a:srgbClr val="FFFFFF"/>
                </a:highlight>
                <a:latin typeface="Arial"/>
                <a:ea typeface="Arial"/>
                <a:cs typeface="Arial"/>
                <a:sym typeface="Arial"/>
              </a:rPr>
              <a:t>The main reason for including a </a:t>
            </a:r>
            <a:r>
              <a:rPr b="1" lang="en" sz="1200">
                <a:solidFill>
                  <a:srgbClr val="222222"/>
                </a:solidFill>
                <a:highlight>
                  <a:srgbClr val="FFFFFF"/>
                </a:highlight>
                <a:latin typeface="Arial"/>
                <a:ea typeface="Arial"/>
                <a:cs typeface="Arial"/>
                <a:sym typeface="Arial"/>
              </a:rPr>
              <a:t>bleed</a:t>
            </a:r>
            <a:r>
              <a:rPr lang="en" sz="1200">
                <a:solidFill>
                  <a:srgbClr val="222222"/>
                </a:solidFill>
                <a:highlight>
                  <a:srgbClr val="FFFFFF"/>
                </a:highlight>
                <a:latin typeface="Arial"/>
                <a:ea typeface="Arial"/>
                <a:cs typeface="Arial"/>
                <a:sym typeface="Arial"/>
              </a:rPr>
              <a:t> when </a:t>
            </a:r>
            <a:r>
              <a:rPr b="1" lang="en" sz="1200">
                <a:solidFill>
                  <a:srgbClr val="222222"/>
                </a:solidFill>
                <a:highlight>
                  <a:srgbClr val="FFFFFF"/>
                </a:highlight>
                <a:latin typeface="Arial"/>
                <a:ea typeface="Arial"/>
                <a:cs typeface="Arial"/>
                <a:sym typeface="Arial"/>
              </a:rPr>
              <a:t>designing</a:t>
            </a:r>
            <a:r>
              <a:rPr lang="en" sz="1200">
                <a:solidFill>
                  <a:srgbClr val="222222"/>
                </a:solidFill>
                <a:highlight>
                  <a:srgbClr val="FFFFFF"/>
                </a:highlight>
                <a:latin typeface="Arial"/>
                <a:ea typeface="Arial"/>
                <a:cs typeface="Arial"/>
                <a:sym typeface="Arial"/>
              </a:rPr>
              <a:t> for print is to avoid white strips appearing along the edge of your print </a:t>
            </a:r>
            <a:r>
              <a:rPr b="1" lang="en" sz="1200">
                <a:solidFill>
                  <a:srgbClr val="222222"/>
                </a:solidFill>
                <a:highlight>
                  <a:srgbClr val="FFFFFF"/>
                </a:highlight>
                <a:latin typeface="Arial"/>
                <a:ea typeface="Arial"/>
                <a:cs typeface="Arial"/>
                <a:sym typeface="Arial"/>
              </a:rPr>
              <a:t>work</a:t>
            </a:r>
            <a:r>
              <a:rPr lang="en" sz="1200">
                <a:solidFill>
                  <a:srgbClr val="222222"/>
                </a:solidFill>
                <a:highlight>
                  <a:srgbClr val="FFFFFF"/>
                </a:highlight>
                <a:latin typeface="Arial"/>
                <a:ea typeface="Arial"/>
                <a:cs typeface="Arial"/>
                <a:sym typeface="Arial"/>
              </a:rPr>
              <a:t>. Essentially the bleed acts as a small </a:t>
            </a:r>
            <a:r>
              <a:rPr lang="en" sz="1200">
                <a:solidFill>
                  <a:srgbClr val="222222"/>
                </a:solidFill>
                <a:highlight>
                  <a:srgbClr val="FFFFFF"/>
                </a:highlight>
                <a:latin typeface="Arial"/>
                <a:ea typeface="Arial"/>
                <a:cs typeface="Arial"/>
                <a:sym typeface="Arial"/>
              </a:rPr>
              <a:t>safety</a:t>
            </a:r>
            <a:r>
              <a:rPr lang="en" sz="1200">
                <a:solidFill>
                  <a:srgbClr val="222222"/>
                </a:solidFill>
                <a:highlight>
                  <a:srgbClr val="FFFFFF"/>
                </a:highlight>
                <a:latin typeface="Arial"/>
                <a:ea typeface="Arial"/>
                <a:cs typeface="Arial"/>
                <a:sym typeface="Arial"/>
              </a:rPr>
              <a:t> net - if you have images or colour which goes to the edge of the paper you would take this out to the bleed, this allows for a small amount of printer error if the paper shifts slightly, meaning you </a:t>
            </a:r>
            <a:r>
              <a:rPr lang="en" sz="1200">
                <a:solidFill>
                  <a:srgbClr val="222222"/>
                </a:solidFill>
                <a:highlight>
                  <a:srgbClr val="FFFFFF"/>
                </a:highlight>
                <a:latin typeface="Arial"/>
                <a:ea typeface="Arial"/>
                <a:cs typeface="Arial"/>
                <a:sym typeface="Arial"/>
              </a:rPr>
              <a:t>won't</a:t>
            </a:r>
            <a:r>
              <a:rPr lang="en" sz="1200">
                <a:solidFill>
                  <a:srgbClr val="222222"/>
                </a:solidFill>
                <a:highlight>
                  <a:srgbClr val="FFFFFF"/>
                </a:highlight>
                <a:latin typeface="Arial"/>
                <a:ea typeface="Arial"/>
                <a:cs typeface="Arial"/>
                <a:sym typeface="Arial"/>
              </a:rPr>
              <a:t> be left with white </a:t>
            </a:r>
            <a:r>
              <a:rPr lang="en" sz="1200">
                <a:solidFill>
                  <a:srgbClr val="222222"/>
                </a:solidFill>
                <a:highlight>
                  <a:srgbClr val="FFFFFF"/>
                </a:highlight>
                <a:latin typeface="Arial"/>
                <a:ea typeface="Arial"/>
                <a:cs typeface="Arial"/>
                <a:sym typeface="Arial"/>
              </a:rPr>
              <a:t>stripes</a:t>
            </a:r>
            <a:r>
              <a:rPr lang="en" sz="1200">
                <a:solidFill>
                  <a:srgbClr val="222222"/>
                </a:solidFill>
                <a:highlight>
                  <a:srgbClr val="FFFFFF"/>
                </a:highlight>
                <a:latin typeface="Arial"/>
                <a:ea typeface="Arial"/>
                <a:cs typeface="Arial"/>
                <a:sym typeface="Arial"/>
              </a:rPr>
              <a:t> down the side of your page. </a:t>
            </a:r>
            <a:endParaRPr sz="1200">
              <a:solidFill>
                <a:srgbClr val="222222"/>
              </a:solidFill>
              <a:highlight>
                <a:srgbClr val="FFFFFF"/>
              </a:highlight>
              <a:latin typeface="Arial"/>
              <a:ea typeface="Arial"/>
              <a:cs typeface="Arial"/>
              <a:sym typeface="Arial"/>
            </a:endParaRPr>
          </a:p>
          <a:p>
            <a:pPr indent="0" lvl="0" marL="0" rtl="0" algn="l">
              <a:lnSpc>
                <a:spcPct val="150000"/>
              </a:lnSpc>
              <a:spcBef>
                <a:spcPts val="1100"/>
              </a:spcBef>
              <a:spcAft>
                <a:spcPts val="1100"/>
              </a:spcAft>
              <a:buNone/>
            </a:pPr>
            <a:r>
              <a:rPr lang="en" sz="1200">
                <a:solidFill>
                  <a:srgbClr val="222222"/>
                </a:solidFill>
                <a:highlight>
                  <a:srgbClr val="FFFFFF"/>
                </a:highlight>
                <a:latin typeface="Arial"/>
                <a:ea typeface="Arial"/>
                <a:cs typeface="Arial"/>
                <a:sym typeface="Arial"/>
              </a:rPr>
              <a:t>The standard minimum for bleed is 3mm on all side. </a:t>
            </a:r>
            <a:endParaRPr sz="1200">
              <a:solidFill>
                <a:srgbClr val="222222"/>
              </a:solidFill>
              <a:highlight>
                <a:srgbClr val="FFFFFF"/>
              </a:highlight>
              <a:latin typeface="Arial"/>
              <a:ea typeface="Arial"/>
              <a:cs typeface="Arial"/>
              <a:sym typeface="Arial"/>
            </a:endParaRPr>
          </a:p>
        </p:txBody>
      </p:sp>
      <p:pic>
        <p:nvPicPr>
          <p:cNvPr id="285" name="Google Shape;285;p14"/>
          <p:cNvPicPr preferRelativeResize="0"/>
          <p:nvPr/>
        </p:nvPicPr>
        <p:blipFill>
          <a:blip r:embed="rId3">
            <a:alphaModFix/>
          </a:blip>
          <a:stretch>
            <a:fillRect/>
          </a:stretch>
        </p:blipFill>
        <p:spPr>
          <a:xfrm>
            <a:off x="5711888" y="1764750"/>
            <a:ext cx="3245975" cy="1395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sp>
        <p:nvSpPr>
          <p:cNvPr id="290" name="Google Shape;290;p15"/>
          <p:cNvSpPr/>
          <p:nvPr/>
        </p:nvSpPr>
        <p:spPr>
          <a:xfrm>
            <a:off x="5525875" y="150"/>
            <a:ext cx="3618000" cy="5143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91" name="Google Shape;291;p15"/>
          <p:cNvSpPr txBox="1"/>
          <p:nvPr>
            <p:ph idx="4294967295" type="title"/>
          </p:nvPr>
        </p:nvSpPr>
        <p:spPr>
          <a:xfrm>
            <a:off x="-171850" y="586300"/>
            <a:ext cx="5401200" cy="9993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en">
                <a:solidFill>
                  <a:schemeClr val="accent3"/>
                </a:solidFill>
              </a:rPr>
              <a:t>2. Make sure the color mode is correct</a:t>
            </a:r>
            <a:endParaRPr>
              <a:solidFill>
                <a:schemeClr val="accent3"/>
              </a:solidFill>
            </a:endParaRPr>
          </a:p>
        </p:txBody>
      </p:sp>
      <p:sp>
        <p:nvSpPr>
          <p:cNvPr id="292" name="Google Shape;292;p15"/>
          <p:cNvSpPr txBox="1"/>
          <p:nvPr>
            <p:ph idx="4294967295" type="body"/>
          </p:nvPr>
        </p:nvSpPr>
        <p:spPr>
          <a:xfrm>
            <a:off x="304700" y="1455475"/>
            <a:ext cx="5221200" cy="3638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solidFill>
                  <a:srgbClr val="222222"/>
                </a:solidFill>
                <a:highlight>
                  <a:srgbClr val="FFFFFF"/>
                </a:highlight>
                <a:latin typeface="Arial"/>
                <a:ea typeface="Arial"/>
                <a:cs typeface="Arial"/>
                <a:sym typeface="Arial"/>
              </a:rPr>
              <a:t>The two main colour modes in print are CMYK and Pantone</a:t>
            </a:r>
            <a:endParaRPr sz="1200">
              <a:solidFill>
                <a:srgbClr val="222222"/>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rPr b="1" lang="en" sz="1200">
                <a:solidFill>
                  <a:srgbClr val="222222"/>
                </a:solidFill>
                <a:highlight>
                  <a:srgbClr val="FFFFFF"/>
                </a:highlight>
                <a:latin typeface="Arial"/>
                <a:ea typeface="Arial"/>
                <a:cs typeface="Arial"/>
                <a:sym typeface="Arial"/>
              </a:rPr>
              <a:t>CMYK</a:t>
            </a:r>
            <a:br>
              <a:rPr b="1" lang="en" sz="1200">
                <a:solidFill>
                  <a:srgbClr val="222222"/>
                </a:solidFill>
                <a:highlight>
                  <a:srgbClr val="FFFFFF"/>
                </a:highlight>
                <a:latin typeface="Arial"/>
                <a:ea typeface="Arial"/>
                <a:cs typeface="Arial"/>
                <a:sym typeface="Arial"/>
              </a:rPr>
            </a:br>
            <a:r>
              <a:rPr lang="en" sz="1200">
                <a:solidFill>
                  <a:srgbClr val="222222"/>
                </a:solidFill>
                <a:highlight>
                  <a:srgbClr val="FFFFFF"/>
                </a:highlight>
                <a:latin typeface="Arial"/>
                <a:ea typeface="Arial"/>
                <a:cs typeface="Arial"/>
                <a:sym typeface="Arial"/>
              </a:rPr>
              <a:t>cyan, magenta, yellow and black (CMYK) ink is used in commercial printing presses. When designing work for print you should always work in CMYK, or convert the colours before printing to ensure they print to the same colours you see on screen.</a:t>
            </a:r>
            <a:endParaRPr sz="1200">
              <a:solidFill>
                <a:srgbClr val="222222"/>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rPr b="1" lang="en" sz="1200">
                <a:solidFill>
                  <a:srgbClr val="222222"/>
                </a:solidFill>
                <a:highlight>
                  <a:srgbClr val="FFFFFF"/>
                </a:highlight>
                <a:latin typeface="Arial"/>
                <a:ea typeface="Arial"/>
                <a:cs typeface="Arial"/>
                <a:sym typeface="Arial"/>
              </a:rPr>
              <a:t>Pantone</a:t>
            </a:r>
            <a:br>
              <a:rPr lang="en" sz="1200">
                <a:solidFill>
                  <a:srgbClr val="222222"/>
                </a:solidFill>
                <a:highlight>
                  <a:srgbClr val="FFFFFF"/>
                </a:highlight>
                <a:latin typeface="Arial"/>
                <a:ea typeface="Arial"/>
                <a:cs typeface="Arial"/>
                <a:sym typeface="Arial"/>
              </a:rPr>
            </a:br>
            <a:r>
              <a:rPr lang="en" sz="1200">
                <a:solidFill>
                  <a:srgbClr val="222222"/>
                </a:solidFill>
                <a:highlight>
                  <a:srgbClr val="FFFFFF"/>
                </a:highlight>
                <a:latin typeface="Arial"/>
                <a:ea typeface="Arial"/>
                <a:cs typeface="Arial"/>
                <a:sym typeface="Arial"/>
              </a:rPr>
              <a:t>Pantone or spot colours may also be used for specific colours. For consistent branding and logos, </a:t>
            </a:r>
            <a:r>
              <a:rPr b="1" lang="en" sz="1200">
                <a:solidFill>
                  <a:srgbClr val="222222"/>
                </a:solidFill>
                <a:highlight>
                  <a:srgbClr val="FFFFFF"/>
                </a:highlight>
                <a:latin typeface="Arial"/>
                <a:ea typeface="Arial"/>
                <a:cs typeface="Arial"/>
                <a:sym typeface="Arial"/>
              </a:rPr>
              <a:t>Pantone</a:t>
            </a:r>
            <a:r>
              <a:rPr lang="en" sz="1200">
                <a:solidFill>
                  <a:srgbClr val="222222"/>
                </a:solidFill>
                <a:highlight>
                  <a:srgbClr val="FFFFFF"/>
                </a:highlight>
                <a:latin typeface="Arial"/>
                <a:ea typeface="Arial"/>
                <a:cs typeface="Arial"/>
                <a:sym typeface="Arial"/>
              </a:rPr>
              <a:t> is a better choice. For print jobs where exact color isn't a concern, </a:t>
            </a:r>
            <a:r>
              <a:rPr b="1" lang="en" sz="1200">
                <a:solidFill>
                  <a:srgbClr val="222222"/>
                </a:solidFill>
                <a:highlight>
                  <a:srgbClr val="FFFFFF"/>
                </a:highlight>
                <a:latin typeface="Arial"/>
                <a:ea typeface="Arial"/>
                <a:cs typeface="Arial"/>
                <a:sym typeface="Arial"/>
              </a:rPr>
              <a:t>CMYK</a:t>
            </a:r>
            <a:r>
              <a:rPr lang="en" sz="1200">
                <a:solidFill>
                  <a:srgbClr val="222222"/>
                </a:solidFill>
                <a:highlight>
                  <a:srgbClr val="FFFFFF"/>
                </a:highlight>
                <a:latin typeface="Arial"/>
                <a:ea typeface="Arial"/>
                <a:cs typeface="Arial"/>
                <a:sym typeface="Arial"/>
              </a:rPr>
              <a:t> is the best choice</a:t>
            </a:r>
            <a:endParaRPr sz="1200">
              <a:solidFill>
                <a:srgbClr val="222222"/>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t/>
            </a:r>
            <a:endParaRPr sz="1200">
              <a:solidFill>
                <a:srgbClr val="333333"/>
              </a:solidFill>
              <a:highlight>
                <a:schemeClr val="lt1"/>
              </a:highlight>
              <a:latin typeface="Arial"/>
              <a:ea typeface="Arial"/>
              <a:cs typeface="Arial"/>
              <a:sym typeface="Arial"/>
            </a:endParaRPr>
          </a:p>
          <a:p>
            <a:pPr indent="0" lvl="0" marL="0" rtl="0" algn="l">
              <a:lnSpc>
                <a:spcPct val="150000"/>
              </a:lnSpc>
              <a:spcBef>
                <a:spcPts val="1100"/>
              </a:spcBef>
              <a:spcAft>
                <a:spcPts val="1100"/>
              </a:spcAft>
              <a:buNone/>
            </a:pPr>
            <a:r>
              <a:t/>
            </a:r>
            <a:endParaRPr sz="1200">
              <a:solidFill>
                <a:srgbClr val="222222"/>
              </a:solidFill>
              <a:highlight>
                <a:srgbClr val="FFFFFF"/>
              </a:highlight>
              <a:latin typeface="Arial"/>
              <a:ea typeface="Arial"/>
              <a:cs typeface="Arial"/>
              <a:sym typeface="Arial"/>
            </a:endParaRPr>
          </a:p>
        </p:txBody>
      </p:sp>
      <p:sp>
        <p:nvSpPr>
          <p:cNvPr id="293" name="Google Shape;293;p15"/>
          <p:cNvSpPr txBox="1"/>
          <p:nvPr/>
        </p:nvSpPr>
        <p:spPr>
          <a:xfrm>
            <a:off x="5705125" y="1470875"/>
            <a:ext cx="3259500" cy="2900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100"/>
              </a:spcAft>
              <a:buNone/>
            </a:pPr>
            <a:r>
              <a:rPr lang="en" sz="1200">
                <a:solidFill>
                  <a:srgbClr val="FFFFFF"/>
                </a:solidFill>
              </a:rPr>
              <a:t>Web: </a:t>
            </a:r>
            <a:r>
              <a:rPr b="1" lang="en" sz="1200">
                <a:solidFill>
                  <a:srgbClr val="FFFFFF"/>
                </a:solidFill>
              </a:rPr>
              <a:t>RGB</a:t>
            </a:r>
            <a:r>
              <a:rPr lang="en" sz="1200">
                <a:solidFill>
                  <a:srgbClr val="FFFFFF"/>
                </a:solidFill>
              </a:rPr>
              <a:t> - red, green, blue should be used exclusively in the digital design industry because it represents the same colors </a:t>
            </a:r>
            <a:r>
              <a:rPr b="1" lang="en" sz="1200">
                <a:solidFill>
                  <a:srgbClr val="FFFFFF"/>
                </a:solidFill>
              </a:rPr>
              <a:t>used</a:t>
            </a:r>
            <a:r>
              <a:rPr lang="en" sz="1200">
                <a:solidFill>
                  <a:srgbClr val="FFFFFF"/>
                </a:solidFill>
              </a:rPr>
              <a:t> in computer screens, TV screens, as well as mobile device screens.</a:t>
            </a:r>
            <a:endParaRPr>
              <a:solidFill>
                <a:srgbClr val="FFFFFF"/>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16"/>
          <p:cNvSpPr/>
          <p:nvPr/>
        </p:nvSpPr>
        <p:spPr>
          <a:xfrm>
            <a:off x="5525875" y="150"/>
            <a:ext cx="3618000" cy="5143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299" name="Google Shape;299;p16"/>
          <p:cNvSpPr txBox="1"/>
          <p:nvPr>
            <p:ph idx="4294967295" type="title"/>
          </p:nvPr>
        </p:nvSpPr>
        <p:spPr>
          <a:xfrm>
            <a:off x="3047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3. Images with correct </a:t>
            </a:r>
            <a:endParaRPr>
              <a:solidFill>
                <a:schemeClr val="accent3"/>
              </a:solidFill>
            </a:endParaRPr>
          </a:p>
          <a:p>
            <a:pPr indent="0" lvl="0" marL="0" rtl="0" algn="l">
              <a:spcBef>
                <a:spcPts val="0"/>
              </a:spcBef>
              <a:spcAft>
                <a:spcPts val="0"/>
              </a:spcAft>
              <a:buNone/>
            </a:pPr>
            <a:r>
              <a:rPr lang="en">
                <a:solidFill>
                  <a:schemeClr val="accent3"/>
                </a:solidFill>
              </a:rPr>
              <a:t>    resolution</a:t>
            </a:r>
            <a:endParaRPr>
              <a:solidFill>
                <a:schemeClr val="accent3"/>
              </a:solidFill>
            </a:endParaRPr>
          </a:p>
        </p:txBody>
      </p:sp>
      <p:sp>
        <p:nvSpPr>
          <p:cNvPr id="300" name="Google Shape;300;p16"/>
          <p:cNvSpPr txBox="1"/>
          <p:nvPr>
            <p:ph idx="4294967295" type="body"/>
          </p:nvPr>
        </p:nvSpPr>
        <p:spPr>
          <a:xfrm>
            <a:off x="304700" y="1780675"/>
            <a:ext cx="5221200" cy="33135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solidFill>
                  <a:srgbClr val="333333"/>
                </a:solidFill>
                <a:highlight>
                  <a:srgbClr val="FFFFFF"/>
                </a:highlight>
                <a:latin typeface="Arial"/>
                <a:ea typeface="Arial"/>
                <a:cs typeface="Arial"/>
                <a:sym typeface="Arial"/>
              </a:rPr>
              <a:t>Colour mode - CMYK</a:t>
            </a:r>
            <a:br>
              <a:rPr lang="en" sz="1200">
                <a:solidFill>
                  <a:srgbClr val="333333"/>
                </a:solidFill>
                <a:highlight>
                  <a:srgbClr val="FFFFFF"/>
                </a:highlight>
                <a:latin typeface="Arial"/>
                <a:ea typeface="Arial"/>
                <a:cs typeface="Arial"/>
                <a:sym typeface="Arial"/>
              </a:rPr>
            </a:br>
            <a:r>
              <a:rPr lang="en" sz="1200">
                <a:solidFill>
                  <a:srgbClr val="333333"/>
                </a:solidFill>
                <a:highlight>
                  <a:srgbClr val="FFFFFF"/>
                </a:highlight>
                <a:latin typeface="Arial"/>
                <a:ea typeface="Arial"/>
                <a:cs typeface="Arial"/>
                <a:sym typeface="Arial"/>
              </a:rPr>
              <a:t>Resolution - 300dpi (dots per inch)</a:t>
            </a:r>
            <a:endParaRPr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rPr lang="en" sz="1200">
                <a:solidFill>
                  <a:srgbClr val="333333"/>
                </a:solidFill>
                <a:highlight>
                  <a:srgbClr val="FFFFFF"/>
                </a:highlight>
                <a:latin typeface="Arial"/>
                <a:ea typeface="Arial"/>
                <a:cs typeface="Arial"/>
                <a:sym typeface="Arial"/>
              </a:rPr>
              <a:t>When working with images in print you need to make sure all colour modes are converted to CMYK, and the resolution is 300ppi.</a:t>
            </a:r>
            <a:endParaRPr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t/>
            </a:r>
            <a:endParaRPr sz="1200">
              <a:solidFill>
                <a:srgbClr val="222222"/>
              </a:solidFill>
              <a:highlight>
                <a:srgbClr val="FFFFFF"/>
              </a:highlight>
              <a:latin typeface="Arial"/>
              <a:ea typeface="Arial"/>
              <a:cs typeface="Arial"/>
              <a:sym typeface="Arial"/>
            </a:endParaRPr>
          </a:p>
          <a:p>
            <a:pPr indent="-304800" lvl="0" marL="457200" rtl="0" algn="l">
              <a:lnSpc>
                <a:spcPct val="150000"/>
              </a:lnSpc>
              <a:spcBef>
                <a:spcPts val="1100"/>
              </a:spcBef>
              <a:spcAft>
                <a:spcPts val="0"/>
              </a:spcAft>
              <a:buClr>
                <a:srgbClr val="222222"/>
              </a:buClr>
              <a:buSzPts val="1200"/>
              <a:buFont typeface="Arial"/>
              <a:buChar char="●"/>
            </a:pPr>
            <a:r>
              <a:rPr lang="en" sz="1200">
                <a:solidFill>
                  <a:srgbClr val="222222"/>
                </a:solidFill>
                <a:highlight>
                  <a:srgbClr val="FFFFFF"/>
                </a:highlight>
                <a:latin typeface="Arial"/>
                <a:ea typeface="Arial"/>
                <a:cs typeface="Arial"/>
                <a:sym typeface="Arial"/>
              </a:rPr>
              <a:t>If you are supplying images for the web they only need a resolution of 72dpi and should be RGB</a:t>
            </a:r>
            <a:endParaRPr sz="1200">
              <a:solidFill>
                <a:srgbClr val="222222"/>
              </a:solidFill>
              <a:highlight>
                <a:srgbClr val="FFFFFF"/>
              </a:highlight>
              <a:latin typeface="Arial"/>
              <a:ea typeface="Arial"/>
              <a:cs typeface="Arial"/>
              <a:sym typeface="Arial"/>
            </a:endParaRPr>
          </a:p>
          <a:p>
            <a:pPr indent="0" lvl="0" marL="0" rtl="0" algn="l">
              <a:spcBef>
                <a:spcPts val="1100"/>
              </a:spcBef>
              <a:spcAft>
                <a:spcPts val="1600"/>
              </a:spcAft>
              <a:buNone/>
            </a:pPr>
            <a:r>
              <a:t/>
            </a:r>
            <a:endParaRPr sz="1200">
              <a:solidFill>
                <a:srgbClr val="333333"/>
              </a:solidFill>
              <a:highlight>
                <a:srgbClr val="FFFFFF"/>
              </a:highlight>
              <a:latin typeface="Arial"/>
              <a:ea typeface="Arial"/>
              <a:cs typeface="Arial"/>
              <a:sym typeface="Arial"/>
            </a:endParaRPr>
          </a:p>
        </p:txBody>
      </p:sp>
      <p:sp>
        <p:nvSpPr>
          <p:cNvPr id="301" name="Google Shape;301;p16"/>
          <p:cNvSpPr txBox="1"/>
          <p:nvPr/>
        </p:nvSpPr>
        <p:spPr>
          <a:xfrm>
            <a:off x="5705125" y="1470875"/>
            <a:ext cx="3259500" cy="29001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100"/>
              </a:spcAft>
              <a:buNone/>
            </a:pPr>
            <a:r>
              <a:t/>
            </a:r>
            <a:endParaRPr sz="1200">
              <a:solidFill>
                <a:srgbClr val="FFFFFF"/>
              </a:solidFill>
            </a:endParaRPr>
          </a:p>
        </p:txBody>
      </p:sp>
      <p:sp>
        <p:nvSpPr>
          <p:cNvPr id="302" name="Google Shape;302;p16"/>
          <p:cNvSpPr txBox="1"/>
          <p:nvPr/>
        </p:nvSpPr>
        <p:spPr>
          <a:xfrm>
            <a:off x="5727550" y="324375"/>
            <a:ext cx="21768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Nunito"/>
                <a:ea typeface="Nunito"/>
                <a:cs typeface="Nunito"/>
                <a:sym typeface="Nunito"/>
              </a:rPr>
              <a:t>Good resolution</a:t>
            </a:r>
            <a:endParaRPr>
              <a:solidFill>
                <a:srgbClr val="FFFFFF"/>
              </a:solidFill>
              <a:latin typeface="Nunito"/>
              <a:ea typeface="Nunito"/>
              <a:cs typeface="Nunito"/>
              <a:sym typeface="Nunito"/>
            </a:endParaRPr>
          </a:p>
        </p:txBody>
      </p:sp>
      <p:sp>
        <p:nvSpPr>
          <p:cNvPr id="303" name="Google Shape;303;p16"/>
          <p:cNvSpPr txBox="1"/>
          <p:nvPr/>
        </p:nvSpPr>
        <p:spPr>
          <a:xfrm>
            <a:off x="5754500" y="4447175"/>
            <a:ext cx="2031600" cy="2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Nunito"/>
                <a:ea typeface="Nunito"/>
                <a:cs typeface="Nunito"/>
                <a:sym typeface="Nunito"/>
              </a:rPr>
              <a:t>Bad </a:t>
            </a:r>
            <a:r>
              <a:rPr lang="en">
                <a:solidFill>
                  <a:srgbClr val="FFFFFF"/>
                </a:solidFill>
                <a:latin typeface="Nunito"/>
                <a:ea typeface="Nunito"/>
                <a:cs typeface="Nunito"/>
                <a:sym typeface="Nunito"/>
              </a:rPr>
              <a:t>resolution</a:t>
            </a:r>
            <a:endParaRPr>
              <a:solidFill>
                <a:srgbClr val="FFFFFF"/>
              </a:solidFill>
              <a:latin typeface="Nunito"/>
              <a:ea typeface="Nunito"/>
              <a:cs typeface="Nunito"/>
              <a:sym typeface="Nunito"/>
            </a:endParaRPr>
          </a:p>
        </p:txBody>
      </p:sp>
      <p:pic>
        <p:nvPicPr>
          <p:cNvPr id="304" name="Google Shape;304;p16"/>
          <p:cNvPicPr preferRelativeResize="0"/>
          <p:nvPr/>
        </p:nvPicPr>
        <p:blipFill>
          <a:blip r:embed="rId3">
            <a:alphaModFix/>
          </a:blip>
          <a:stretch>
            <a:fillRect/>
          </a:stretch>
        </p:blipFill>
        <p:spPr>
          <a:xfrm rot="-5400000">
            <a:off x="5417365" y="1163223"/>
            <a:ext cx="3736625" cy="2817049"/>
          </a:xfrm>
          <a:prstGeom prst="rect">
            <a:avLst/>
          </a:prstGeom>
          <a:noFill/>
          <a:ln>
            <a:noFill/>
          </a:ln>
        </p:spPr>
      </p:pic>
      <p:sp>
        <p:nvSpPr>
          <p:cNvPr id="305" name="Google Shape;305;p16"/>
          <p:cNvSpPr txBox="1"/>
          <p:nvPr/>
        </p:nvSpPr>
        <p:spPr>
          <a:xfrm>
            <a:off x="7817675" y="4370975"/>
            <a:ext cx="1146900" cy="2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800">
                <a:solidFill>
                  <a:srgbClr val="FFFFFF"/>
                </a:solidFill>
              </a:rPr>
              <a:t>L</a:t>
            </a:r>
            <a:r>
              <a:rPr i="1" lang="en" sz="800">
                <a:solidFill>
                  <a:srgbClr val="FFFFFF"/>
                </a:solidFill>
              </a:rPr>
              <a:t>icense - </a:t>
            </a:r>
            <a:r>
              <a:rPr i="1" lang="en" sz="800">
                <a:solidFill>
                  <a:srgbClr val="FFFFFF"/>
                </a:solidFill>
                <a:uFill>
                  <a:noFill/>
                </a:uFill>
                <a:hlinkClick r:id="rId4"/>
              </a:rPr>
              <a:t>CC0 1.0 </a:t>
            </a:r>
            <a:endParaRPr i="1" sz="800">
              <a:solidFill>
                <a:srgbClr val="FFFFFF"/>
              </a:solidFill>
            </a:endParaRPr>
          </a:p>
          <a:p>
            <a:pPr indent="0" lvl="0" marL="0" rtl="0" algn="l">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sp>
        <p:nvSpPr>
          <p:cNvPr id="310" name="Google Shape;310;p17"/>
          <p:cNvSpPr/>
          <p:nvPr/>
        </p:nvSpPr>
        <p:spPr>
          <a:xfrm>
            <a:off x="5525875" y="150"/>
            <a:ext cx="3618000" cy="5143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311" name="Google Shape;311;p17"/>
          <p:cNvSpPr txBox="1"/>
          <p:nvPr>
            <p:ph idx="4294967295" type="title"/>
          </p:nvPr>
        </p:nvSpPr>
        <p:spPr>
          <a:xfrm>
            <a:off x="3047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4. </a:t>
            </a:r>
            <a:r>
              <a:rPr lang="en">
                <a:solidFill>
                  <a:schemeClr val="accent3"/>
                </a:solidFill>
              </a:rPr>
              <a:t>Use a Grid</a:t>
            </a:r>
            <a:endParaRPr>
              <a:solidFill>
                <a:schemeClr val="accent3"/>
              </a:solidFill>
            </a:endParaRPr>
          </a:p>
        </p:txBody>
      </p:sp>
      <p:sp>
        <p:nvSpPr>
          <p:cNvPr id="312" name="Google Shape;312;p17"/>
          <p:cNvSpPr txBox="1"/>
          <p:nvPr>
            <p:ph idx="4294967295" type="body"/>
          </p:nvPr>
        </p:nvSpPr>
        <p:spPr>
          <a:xfrm>
            <a:off x="304700" y="1455475"/>
            <a:ext cx="4903200" cy="36387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solidFill>
                  <a:srgbClr val="333333"/>
                </a:solidFill>
                <a:highlight>
                  <a:srgbClr val="FFFFFF"/>
                </a:highlight>
                <a:latin typeface="Arial"/>
                <a:ea typeface="Arial"/>
                <a:cs typeface="Arial"/>
                <a:sym typeface="Arial"/>
              </a:rPr>
              <a:t>The best way to get </a:t>
            </a:r>
            <a:r>
              <a:rPr lang="en" sz="1200">
                <a:solidFill>
                  <a:srgbClr val="333333"/>
                </a:solidFill>
                <a:highlight>
                  <a:srgbClr val="FFFFFF"/>
                </a:highlight>
                <a:latin typeface="Arial"/>
                <a:ea typeface="Arial"/>
                <a:cs typeface="Arial"/>
                <a:sym typeface="Arial"/>
              </a:rPr>
              <a:t>cohesion</a:t>
            </a:r>
            <a:r>
              <a:rPr lang="en" sz="1200">
                <a:solidFill>
                  <a:srgbClr val="333333"/>
                </a:solidFill>
                <a:highlight>
                  <a:srgbClr val="FFFFFF"/>
                </a:highlight>
                <a:latin typeface="Arial"/>
                <a:ea typeface="Arial"/>
                <a:cs typeface="Arial"/>
                <a:sym typeface="Arial"/>
              </a:rPr>
              <a:t> with your pages and even with your text and images on a certain page is to use a grid.</a:t>
            </a:r>
            <a:endParaRPr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rPr lang="en" sz="1200">
                <a:solidFill>
                  <a:srgbClr val="333333"/>
                </a:solidFill>
                <a:highlight>
                  <a:srgbClr val="FFFFFF"/>
                </a:highlight>
                <a:latin typeface="Arial"/>
                <a:ea typeface="Arial"/>
                <a:cs typeface="Arial"/>
                <a:sym typeface="Arial"/>
              </a:rPr>
              <a:t>This helps to keep things balanced and </a:t>
            </a:r>
            <a:r>
              <a:rPr lang="en" sz="1200">
                <a:solidFill>
                  <a:srgbClr val="333333"/>
                </a:solidFill>
                <a:highlight>
                  <a:srgbClr val="FFFFFF"/>
                </a:highlight>
                <a:latin typeface="Arial"/>
                <a:ea typeface="Arial"/>
                <a:cs typeface="Arial"/>
                <a:sym typeface="Arial"/>
              </a:rPr>
              <a:t>aligned</a:t>
            </a:r>
            <a:r>
              <a:rPr lang="en" sz="1200">
                <a:solidFill>
                  <a:srgbClr val="333333"/>
                </a:solidFill>
                <a:highlight>
                  <a:srgbClr val="FFFFFF"/>
                </a:highlight>
                <a:latin typeface="Arial"/>
                <a:ea typeface="Arial"/>
                <a:cs typeface="Arial"/>
                <a:sym typeface="Arial"/>
              </a:rPr>
              <a:t>. </a:t>
            </a:r>
            <a:endParaRPr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t/>
            </a:r>
            <a:endParaRPr sz="1200">
              <a:solidFill>
                <a:srgbClr val="333333"/>
              </a:solidFill>
              <a:highlight>
                <a:srgbClr val="FFFFFF"/>
              </a:highlight>
              <a:latin typeface="Arial"/>
              <a:ea typeface="Arial"/>
              <a:cs typeface="Arial"/>
              <a:sym typeface="Arial"/>
            </a:endParaRPr>
          </a:p>
          <a:p>
            <a:pPr indent="0" lvl="0" marL="0" rtl="0" algn="l">
              <a:spcBef>
                <a:spcPts val="1100"/>
              </a:spcBef>
              <a:spcAft>
                <a:spcPts val="1600"/>
              </a:spcAft>
              <a:buNone/>
            </a:pPr>
            <a:r>
              <a:t/>
            </a:r>
            <a:endParaRPr sz="1200">
              <a:solidFill>
                <a:srgbClr val="333333"/>
              </a:solidFill>
              <a:highlight>
                <a:srgbClr val="FFFFFF"/>
              </a:highlight>
              <a:latin typeface="Arial"/>
              <a:ea typeface="Arial"/>
              <a:cs typeface="Arial"/>
              <a:sym typeface="Arial"/>
            </a:endParaRPr>
          </a:p>
        </p:txBody>
      </p:sp>
      <p:pic>
        <p:nvPicPr>
          <p:cNvPr id="313" name="Google Shape;313;p17"/>
          <p:cNvPicPr preferRelativeResize="0"/>
          <p:nvPr/>
        </p:nvPicPr>
        <p:blipFill>
          <a:blip r:embed="rId3">
            <a:alphaModFix/>
          </a:blip>
          <a:stretch>
            <a:fillRect/>
          </a:stretch>
        </p:blipFill>
        <p:spPr>
          <a:xfrm>
            <a:off x="5807719" y="838425"/>
            <a:ext cx="3054323" cy="36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p18"/>
          <p:cNvSpPr/>
          <p:nvPr/>
        </p:nvSpPr>
        <p:spPr>
          <a:xfrm>
            <a:off x="5525875" y="150"/>
            <a:ext cx="3618000" cy="5143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319" name="Google Shape;319;p18"/>
          <p:cNvSpPr txBox="1"/>
          <p:nvPr>
            <p:ph idx="4294967295" type="body"/>
          </p:nvPr>
        </p:nvSpPr>
        <p:spPr>
          <a:xfrm>
            <a:off x="267700" y="1597875"/>
            <a:ext cx="4653900" cy="2541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solidFill>
                  <a:srgbClr val="333333"/>
                </a:solidFill>
                <a:highlight>
                  <a:srgbClr val="FFFFFF"/>
                </a:highlight>
                <a:latin typeface="Arial"/>
                <a:ea typeface="Arial"/>
                <a:cs typeface="Arial"/>
                <a:sym typeface="Arial"/>
              </a:rPr>
              <a:t>If you divide your page into thirds both vertically and horizontally, the points at which the grid lines intersect provide the natural focal points of a composition. You can place key elements along these lines and at the intersections. </a:t>
            </a:r>
            <a:endParaRPr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rPr lang="en" sz="1200">
                <a:solidFill>
                  <a:srgbClr val="333333"/>
                </a:solidFill>
                <a:highlight>
                  <a:srgbClr val="FFFFFF"/>
                </a:highlight>
                <a:latin typeface="Arial"/>
                <a:ea typeface="Arial"/>
                <a:cs typeface="Arial"/>
                <a:sym typeface="Arial"/>
              </a:rPr>
              <a:t>This provides the viewer with an overall pleasing visual of your composition.</a:t>
            </a:r>
            <a:endParaRPr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t/>
            </a:r>
            <a:endParaRPr sz="1200">
              <a:solidFill>
                <a:srgbClr val="333333"/>
              </a:solidFill>
              <a:highlight>
                <a:srgbClr val="FFFFFF"/>
              </a:highlight>
              <a:latin typeface="Arial"/>
              <a:ea typeface="Arial"/>
              <a:cs typeface="Arial"/>
              <a:sym typeface="Arial"/>
            </a:endParaRPr>
          </a:p>
          <a:p>
            <a:pPr indent="0" lvl="0" marL="0" rtl="0" algn="l">
              <a:spcBef>
                <a:spcPts val="1100"/>
              </a:spcBef>
              <a:spcAft>
                <a:spcPts val="1600"/>
              </a:spcAft>
              <a:buNone/>
            </a:pPr>
            <a:r>
              <a:t/>
            </a:r>
            <a:endParaRPr/>
          </a:p>
        </p:txBody>
      </p:sp>
      <p:sp>
        <p:nvSpPr>
          <p:cNvPr id="320" name="Google Shape;320;p18"/>
          <p:cNvSpPr txBox="1"/>
          <p:nvPr>
            <p:ph idx="4294967295" type="title"/>
          </p:nvPr>
        </p:nvSpPr>
        <p:spPr>
          <a:xfrm>
            <a:off x="2677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5. Rule of Thirds / </a:t>
            </a:r>
            <a:endParaRPr>
              <a:solidFill>
                <a:schemeClr val="accent3"/>
              </a:solidFill>
            </a:endParaRPr>
          </a:p>
          <a:p>
            <a:pPr indent="0" lvl="0" marL="0" rtl="0" algn="l">
              <a:spcBef>
                <a:spcPts val="0"/>
              </a:spcBef>
              <a:spcAft>
                <a:spcPts val="0"/>
              </a:spcAft>
              <a:buNone/>
            </a:pPr>
            <a:r>
              <a:rPr lang="en">
                <a:solidFill>
                  <a:schemeClr val="accent3"/>
                </a:solidFill>
              </a:rPr>
              <a:t>Golden ratio</a:t>
            </a:r>
            <a:endParaRPr>
              <a:solidFill>
                <a:schemeClr val="accent3"/>
              </a:solidFill>
            </a:endParaRPr>
          </a:p>
        </p:txBody>
      </p:sp>
      <p:pic>
        <p:nvPicPr>
          <p:cNvPr id="321" name="Google Shape;321;p18"/>
          <p:cNvPicPr preferRelativeResize="0"/>
          <p:nvPr/>
        </p:nvPicPr>
        <p:blipFill>
          <a:blip r:embed="rId3">
            <a:alphaModFix/>
          </a:blip>
          <a:stretch>
            <a:fillRect/>
          </a:stretch>
        </p:blipFill>
        <p:spPr>
          <a:xfrm>
            <a:off x="5697050" y="698650"/>
            <a:ext cx="3275626" cy="2456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19"/>
          <p:cNvSpPr/>
          <p:nvPr/>
        </p:nvSpPr>
        <p:spPr>
          <a:xfrm>
            <a:off x="5525875" y="150"/>
            <a:ext cx="3618000" cy="5143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327" name="Google Shape;327;p19"/>
          <p:cNvSpPr txBox="1"/>
          <p:nvPr>
            <p:ph idx="4294967295" type="title"/>
          </p:nvPr>
        </p:nvSpPr>
        <p:spPr>
          <a:xfrm>
            <a:off x="2677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6. Use the design principles</a:t>
            </a:r>
            <a:endParaRPr>
              <a:solidFill>
                <a:schemeClr val="accent3"/>
              </a:solidFill>
            </a:endParaRPr>
          </a:p>
        </p:txBody>
      </p:sp>
      <p:sp>
        <p:nvSpPr>
          <p:cNvPr id="328" name="Google Shape;328;p19"/>
          <p:cNvSpPr txBox="1"/>
          <p:nvPr>
            <p:ph idx="4294967295" type="body"/>
          </p:nvPr>
        </p:nvSpPr>
        <p:spPr>
          <a:xfrm>
            <a:off x="203000" y="1177325"/>
            <a:ext cx="4863600" cy="3966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sz="1200">
                <a:solidFill>
                  <a:srgbClr val="333333"/>
                </a:solidFill>
                <a:highlight>
                  <a:srgbClr val="FFFFFF"/>
                </a:highlight>
                <a:latin typeface="Arial"/>
                <a:ea typeface="Arial"/>
                <a:cs typeface="Arial"/>
                <a:sym typeface="Arial"/>
              </a:rPr>
              <a:t>White space</a:t>
            </a:r>
            <a:r>
              <a:rPr lang="en" sz="1200">
                <a:solidFill>
                  <a:srgbClr val="333333"/>
                </a:solidFill>
                <a:highlight>
                  <a:srgbClr val="FFFFFF"/>
                </a:highlight>
                <a:latin typeface="Arial"/>
                <a:ea typeface="Arial"/>
                <a:cs typeface="Arial"/>
                <a:sym typeface="Arial"/>
              </a:rPr>
              <a:t> - Using </a:t>
            </a:r>
            <a:r>
              <a:rPr lang="en" sz="1200" u="sng">
                <a:solidFill>
                  <a:srgbClr val="000000"/>
                </a:solidFill>
                <a:highlight>
                  <a:srgbClr val="FFFFFF"/>
                </a:highlight>
                <a:latin typeface="Arial"/>
                <a:ea typeface="Arial"/>
                <a:cs typeface="Arial"/>
                <a:sym typeface="Arial"/>
                <a:hlinkClick r:id="rId3"/>
              </a:rPr>
              <a:t>negative space</a:t>
            </a:r>
            <a:r>
              <a:rPr lang="en" sz="1200">
                <a:solidFill>
                  <a:srgbClr val="333333"/>
                </a:solidFill>
                <a:highlight>
                  <a:srgbClr val="FFFFFF"/>
                </a:highlight>
                <a:latin typeface="Arial"/>
                <a:ea typeface="Arial"/>
                <a:cs typeface="Arial"/>
                <a:sym typeface="Arial"/>
              </a:rPr>
              <a:t>, or white space allows the viewers eye to rest. </a:t>
            </a:r>
            <a:endParaRPr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rPr b="1" lang="en" sz="1200">
                <a:solidFill>
                  <a:srgbClr val="333333"/>
                </a:solidFill>
                <a:highlight>
                  <a:srgbClr val="FFFFFF"/>
                </a:highlight>
                <a:latin typeface="Arial"/>
                <a:ea typeface="Arial"/>
                <a:cs typeface="Arial"/>
                <a:sym typeface="Arial"/>
              </a:rPr>
              <a:t>Repetition</a:t>
            </a:r>
            <a:r>
              <a:rPr b="1" lang="en" sz="1200">
                <a:solidFill>
                  <a:srgbClr val="333333"/>
                </a:solidFill>
                <a:highlight>
                  <a:srgbClr val="FFFFFF"/>
                </a:highlight>
                <a:latin typeface="Arial"/>
                <a:ea typeface="Arial"/>
                <a:cs typeface="Arial"/>
                <a:sym typeface="Arial"/>
              </a:rPr>
              <a:t> - </a:t>
            </a:r>
            <a:r>
              <a:rPr lang="en" sz="1200">
                <a:solidFill>
                  <a:srgbClr val="333333"/>
                </a:solidFill>
                <a:highlight>
                  <a:srgbClr val="FFFFFF"/>
                </a:highlight>
                <a:latin typeface="Arial"/>
                <a:ea typeface="Arial"/>
                <a:cs typeface="Arial"/>
                <a:sym typeface="Arial"/>
              </a:rPr>
              <a:t>Repeating </a:t>
            </a:r>
            <a:r>
              <a:rPr lang="en" sz="1200">
                <a:solidFill>
                  <a:srgbClr val="333333"/>
                </a:solidFill>
                <a:highlight>
                  <a:srgbClr val="FFFFFF"/>
                </a:highlight>
                <a:latin typeface="Arial"/>
                <a:ea typeface="Arial"/>
                <a:cs typeface="Arial"/>
                <a:sym typeface="Arial"/>
              </a:rPr>
              <a:t>design elements adds continuity and a sense of relationship between elements and text. Repetition can be in the form of elements, colours and even fonts and sizes. </a:t>
            </a:r>
            <a:endParaRPr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rPr b="1" lang="en" sz="1200">
                <a:solidFill>
                  <a:srgbClr val="333333"/>
                </a:solidFill>
                <a:highlight>
                  <a:srgbClr val="FFFFFF"/>
                </a:highlight>
                <a:latin typeface="Arial"/>
                <a:ea typeface="Arial"/>
                <a:cs typeface="Arial"/>
                <a:sym typeface="Arial"/>
              </a:rPr>
              <a:t>Contrast - </a:t>
            </a:r>
            <a:r>
              <a:rPr lang="en" sz="1200">
                <a:solidFill>
                  <a:srgbClr val="333333"/>
                </a:solidFill>
                <a:highlight>
                  <a:schemeClr val="lt1"/>
                </a:highlight>
                <a:latin typeface="Arial"/>
                <a:ea typeface="Arial"/>
                <a:cs typeface="Arial"/>
                <a:sym typeface="Arial"/>
              </a:rPr>
              <a:t>C</a:t>
            </a:r>
            <a:r>
              <a:rPr lang="en" sz="1200">
                <a:solidFill>
                  <a:srgbClr val="333333"/>
                </a:solidFill>
                <a:highlight>
                  <a:schemeClr val="lt1"/>
                </a:highlight>
                <a:latin typeface="Arial"/>
                <a:ea typeface="Arial"/>
                <a:cs typeface="Arial"/>
                <a:sym typeface="Arial"/>
              </a:rPr>
              <a:t>ontrast can allow the eye to focus on a particular point, and helps to create emphasis.</a:t>
            </a:r>
            <a:endParaRPr b="1"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rPr b="1" lang="en" sz="1200">
                <a:solidFill>
                  <a:srgbClr val="333333"/>
                </a:solidFill>
                <a:highlight>
                  <a:srgbClr val="FFFFFF"/>
                </a:highlight>
                <a:latin typeface="Arial"/>
                <a:ea typeface="Arial"/>
                <a:cs typeface="Arial"/>
                <a:sym typeface="Arial"/>
              </a:rPr>
              <a:t>Alignment - </a:t>
            </a:r>
            <a:r>
              <a:rPr lang="en" sz="1200">
                <a:solidFill>
                  <a:srgbClr val="333333"/>
                </a:solidFill>
                <a:highlight>
                  <a:srgbClr val="FFFFFF"/>
                </a:highlight>
                <a:latin typeface="Arial"/>
                <a:ea typeface="Arial"/>
                <a:cs typeface="Arial"/>
                <a:sym typeface="Arial"/>
              </a:rPr>
              <a:t>Alignment is used to organise and provide structure to the page. It can be used with both elements and text and helps group </a:t>
            </a:r>
            <a:r>
              <a:rPr lang="en" sz="1200">
                <a:solidFill>
                  <a:srgbClr val="333333"/>
                </a:solidFill>
                <a:highlight>
                  <a:srgbClr val="FFFFFF"/>
                </a:highlight>
                <a:latin typeface="Arial"/>
                <a:ea typeface="Arial"/>
                <a:cs typeface="Arial"/>
                <a:sym typeface="Arial"/>
              </a:rPr>
              <a:t>relative</a:t>
            </a:r>
            <a:r>
              <a:rPr lang="en" sz="1200">
                <a:solidFill>
                  <a:srgbClr val="333333"/>
                </a:solidFill>
                <a:highlight>
                  <a:srgbClr val="FFFFFF"/>
                </a:highlight>
                <a:latin typeface="Arial"/>
                <a:ea typeface="Arial"/>
                <a:cs typeface="Arial"/>
                <a:sym typeface="Arial"/>
              </a:rPr>
              <a:t> aspects. </a:t>
            </a:r>
            <a:endParaRPr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rPr b="1" lang="en" sz="1200">
                <a:solidFill>
                  <a:srgbClr val="333333"/>
                </a:solidFill>
                <a:highlight>
                  <a:srgbClr val="FFFFFF"/>
                </a:highlight>
                <a:latin typeface="Arial"/>
                <a:ea typeface="Arial"/>
                <a:cs typeface="Arial"/>
                <a:sym typeface="Arial"/>
              </a:rPr>
              <a:t>Balance - </a:t>
            </a:r>
            <a:r>
              <a:rPr lang="en" sz="1200">
                <a:solidFill>
                  <a:srgbClr val="333333"/>
                </a:solidFill>
                <a:highlight>
                  <a:srgbClr val="FFFFFF"/>
                </a:highlight>
                <a:latin typeface="Arial"/>
                <a:ea typeface="Arial"/>
                <a:cs typeface="Arial"/>
                <a:sym typeface="Arial"/>
              </a:rPr>
              <a:t>The page should be visually balanced</a:t>
            </a:r>
            <a:endParaRPr sz="1200">
              <a:solidFill>
                <a:srgbClr val="333333"/>
              </a:solidFill>
              <a:highlight>
                <a:srgbClr val="FFFFFF"/>
              </a:highlight>
              <a:latin typeface="Arial"/>
              <a:ea typeface="Arial"/>
              <a:cs typeface="Arial"/>
              <a:sym typeface="Arial"/>
            </a:endParaRPr>
          </a:p>
          <a:p>
            <a:pPr indent="0" lvl="0" marL="0" rtl="0" algn="l">
              <a:spcBef>
                <a:spcPts val="11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20"/>
          <p:cNvSpPr/>
          <p:nvPr/>
        </p:nvSpPr>
        <p:spPr>
          <a:xfrm>
            <a:off x="5525875" y="150"/>
            <a:ext cx="3618000" cy="51435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334" name="Google Shape;334;p20"/>
          <p:cNvSpPr txBox="1"/>
          <p:nvPr>
            <p:ph idx="4294967295" type="title"/>
          </p:nvPr>
        </p:nvSpPr>
        <p:spPr>
          <a:xfrm>
            <a:off x="2677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3"/>
                </a:solidFill>
              </a:rPr>
              <a:t>7. Use Hierarchy</a:t>
            </a:r>
            <a:endParaRPr>
              <a:solidFill>
                <a:schemeClr val="accent3"/>
              </a:solidFill>
            </a:endParaRPr>
          </a:p>
        </p:txBody>
      </p:sp>
      <p:sp>
        <p:nvSpPr>
          <p:cNvPr id="335" name="Google Shape;335;p20"/>
          <p:cNvSpPr txBox="1"/>
          <p:nvPr>
            <p:ph idx="4294967295" type="body"/>
          </p:nvPr>
        </p:nvSpPr>
        <p:spPr>
          <a:xfrm>
            <a:off x="267700" y="1597875"/>
            <a:ext cx="4888200" cy="31263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solidFill>
                  <a:srgbClr val="333333"/>
                </a:solidFill>
                <a:highlight>
                  <a:srgbClr val="FFFFFF"/>
                </a:highlight>
                <a:latin typeface="Arial"/>
                <a:ea typeface="Arial"/>
                <a:cs typeface="Arial"/>
                <a:sym typeface="Arial"/>
              </a:rPr>
              <a:t>Hierarchy</a:t>
            </a:r>
            <a:r>
              <a:rPr lang="en" sz="1200">
                <a:solidFill>
                  <a:srgbClr val="333333"/>
                </a:solidFill>
                <a:highlight>
                  <a:srgbClr val="FFFFFF"/>
                </a:highlight>
                <a:latin typeface="Arial"/>
                <a:ea typeface="Arial"/>
                <a:cs typeface="Arial"/>
                <a:sym typeface="Arial"/>
              </a:rPr>
              <a:t> is used to display an order of </a:t>
            </a:r>
            <a:r>
              <a:rPr lang="en" sz="1200">
                <a:solidFill>
                  <a:srgbClr val="333333"/>
                </a:solidFill>
                <a:highlight>
                  <a:srgbClr val="FFFFFF"/>
                </a:highlight>
                <a:latin typeface="Arial"/>
                <a:ea typeface="Arial"/>
                <a:cs typeface="Arial"/>
                <a:sym typeface="Arial"/>
              </a:rPr>
              <a:t>importance</a:t>
            </a:r>
            <a:r>
              <a:rPr lang="en" sz="1200">
                <a:solidFill>
                  <a:srgbClr val="333333"/>
                </a:solidFill>
                <a:highlight>
                  <a:srgbClr val="FFFFFF"/>
                </a:highlight>
                <a:latin typeface="Arial"/>
                <a:ea typeface="Arial"/>
                <a:cs typeface="Arial"/>
                <a:sym typeface="Arial"/>
              </a:rPr>
              <a:t> for the viewer. </a:t>
            </a:r>
            <a:endParaRPr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rPr lang="en" sz="1200">
                <a:solidFill>
                  <a:srgbClr val="333333"/>
                </a:solidFill>
                <a:highlight>
                  <a:srgbClr val="FFFFFF"/>
                </a:highlight>
                <a:latin typeface="Arial"/>
                <a:ea typeface="Arial"/>
                <a:cs typeface="Arial"/>
                <a:sym typeface="Arial"/>
              </a:rPr>
              <a:t>The  most common use of h</a:t>
            </a:r>
            <a:r>
              <a:rPr lang="en" sz="1200">
                <a:solidFill>
                  <a:srgbClr val="333333"/>
                </a:solidFill>
                <a:highlight>
                  <a:srgbClr val="FFFFFF"/>
                </a:highlight>
                <a:latin typeface="Arial"/>
                <a:ea typeface="Arial"/>
                <a:cs typeface="Arial"/>
                <a:sym typeface="Arial"/>
              </a:rPr>
              <a:t>ierarchy</a:t>
            </a:r>
            <a:r>
              <a:rPr lang="en" sz="1200">
                <a:solidFill>
                  <a:srgbClr val="333333"/>
                </a:solidFill>
                <a:highlight>
                  <a:srgbClr val="FFFFFF"/>
                </a:highlight>
                <a:latin typeface="Arial"/>
                <a:ea typeface="Arial"/>
                <a:cs typeface="Arial"/>
                <a:sym typeface="Arial"/>
              </a:rPr>
              <a:t> within print design can be seen with text. The heading is the most important part so this will be bigger and possibly bolder than the sub heading and then the body text. </a:t>
            </a:r>
            <a:endParaRPr sz="1200">
              <a:solidFill>
                <a:srgbClr val="333333"/>
              </a:solidFill>
              <a:highlight>
                <a:srgbClr val="FFFFFF"/>
              </a:highlight>
              <a:latin typeface="Arial"/>
              <a:ea typeface="Arial"/>
              <a:cs typeface="Arial"/>
              <a:sym typeface="Arial"/>
            </a:endParaRPr>
          </a:p>
          <a:p>
            <a:pPr indent="0" lvl="0" marL="0" rtl="0" algn="l">
              <a:lnSpc>
                <a:spcPct val="150000"/>
              </a:lnSpc>
              <a:spcBef>
                <a:spcPts val="1100"/>
              </a:spcBef>
              <a:spcAft>
                <a:spcPts val="0"/>
              </a:spcAft>
              <a:buNone/>
            </a:pPr>
            <a:r>
              <a:t/>
            </a:r>
            <a:endParaRPr sz="1200">
              <a:solidFill>
                <a:srgbClr val="333333"/>
              </a:solidFill>
              <a:highlight>
                <a:srgbClr val="FFFFFF"/>
              </a:highlight>
              <a:latin typeface="Arial"/>
              <a:ea typeface="Arial"/>
              <a:cs typeface="Arial"/>
              <a:sym typeface="Arial"/>
            </a:endParaRPr>
          </a:p>
          <a:p>
            <a:pPr indent="0" lvl="0" marL="0" rtl="0" algn="l">
              <a:spcBef>
                <a:spcPts val="1100"/>
              </a:spcBef>
              <a:spcAft>
                <a:spcPts val="1600"/>
              </a:spcAft>
              <a:buNone/>
            </a:pPr>
            <a:r>
              <a:t/>
            </a:r>
            <a:endParaRPr b="1"/>
          </a:p>
        </p:txBody>
      </p:sp>
      <p:pic>
        <p:nvPicPr>
          <p:cNvPr id="336" name="Google Shape;336;p20"/>
          <p:cNvPicPr preferRelativeResize="0"/>
          <p:nvPr/>
        </p:nvPicPr>
        <p:blipFill>
          <a:blip r:embed="rId3">
            <a:alphaModFix/>
          </a:blip>
          <a:stretch>
            <a:fillRect/>
          </a:stretch>
        </p:blipFill>
        <p:spPr>
          <a:xfrm>
            <a:off x="5783250" y="741700"/>
            <a:ext cx="3103250" cy="3526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