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Palatino Linotyp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alatinoLinotype-regular.fntdata"/><Relationship Id="rId14" Type="http://schemas.openxmlformats.org/officeDocument/2006/relationships/slide" Target="slides/slide10.xml"/><Relationship Id="rId17" Type="http://schemas.openxmlformats.org/officeDocument/2006/relationships/font" Target="fonts/PalatinoLinotype-italic.fntdata"/><Relationship Id="rId16" Type="http://schemas.openxmlformats.org/officeDocument/2006/relationships/font" Target="fonts/PalatinoLinotyp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PalatinoLinotype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esignthinkingforeducators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gv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2: DESIGN THINKING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</a:pPr>
            <a:r>
              <a:rPr b="1" lang="en-NZ"/>
              <a:t>Design Thinking</a:t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5 ways to problem solve:</a:t>
            </a:r>
            <a:endParaRPr/>
          </a:p>
          <a:p>
            <a:pPr indent="-360363" lvl="0" marL="360363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4"/>
            </a:pPr>
            <a:r>
              <a:rPr b="1" lang="en-NZ"/>
              <a:t>Prototype</a:t>
            </a:r>
            <a:r>
              <a:rPr lang="en-NZ"/>
              <a:t>: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Quick and rough prototypes, to test with users - “fail fast”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Focus on usability not beauty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Testing without investing lots of time, money, or resources</a:t>
            </a:r>
            <a:endParaRPr/>
          </a:p>
          <a:p>
            <a:pPr indent="-360363" lvl="0" marL="360363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4"/>
            </a:pPr>
            <a:r>
              <a:rPr b="1" lang="en-NZ"/>
              <a:t>Validate</a:t>
            </a:r>
            <a:r>
              <a:rPr lang="en-NZ"/>
              <a:t>: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Share prototypes with end-users, and others, outside the team to find out what doesn’t work. Listen to other’s points-of-view.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Design Thinking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Uses a toolbox of methods for creative problem-solving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Empathy,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Definition,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Ideation,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Prototyping,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and, Testing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Matches with Agile methods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Design Thinking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Future focussed: what users really want!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Rather than relying only on historical data or taking risks based on instinct instead of evidence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>
                <a:solidFill>
                  <a:srgbClr val="423D32"/>
                </a:solidFill>
              </a:rPr>
              <a:t>Try: </a:t>
            </a:r>
            <a:r>
              <a:rPr lang="en-NZ" u="sng">
                <a:solidFill>
                  <a:srgbClr val="423D32"/>
                </a:solidFill>
                <a:hlinkClick r:id="rId3"/>
              </a:rPr>
              <a:t>https://designthinkingforeducators.com/</a:t>
            </a:r>
            <a:endParaRPr>
              <a:solidFill>
                <a:srgbClr val="423D3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Design Thinking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899" lvl="0" marL="433388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Consider each approach on the following slides</a:t>
            </a:r>
            <a:endParaRPr/>
          </a:p>
          <a:p>
            <a:pPr indent="-342900" lvl="1" marL="890588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Return to them regularly as part of the design and development process</a:t>
            </a:r>
            <a:endParaRPr/>
          </a:p>
          <a:p>
            <a:pPr indent="-342899" lvl="0" marL="433388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Consider next steps in an iterative approach</a:t>
            </a:r>
            <a:endParaRPr/>
          </a:p>
          <a:p>
            <a:pPr indent="-342899" lvl="0" marL="433388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Repeated practice of the process leads to more intuitive responses:</a:t>
            </a:r>
            <a:endParaRPr/>
          </a:p>
          <a:p>
            <a:pPr indent="-342900" lvl="1" marL="890588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look for and recognise patterns, and constructing ideas that are emotionally meaningful, as well as functional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Design Thinking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Frame a question: </a:t>
            </a:r>
            <a:r>
              <a:rPr lang="en-NZ"/>
              <a:t>identify a driving question or hunch to inspire a search for a creative solution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Gather inspiration: </a:t>
            </a:r>
            <a:r>
              <a:rPr lang="en-NZ"/>
              <a:t>inspire new thinking by discovering what users really need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Generate ideas: </a:t>
            </a:r>
            <a:r>
              <a:rPr lang="en-NZ"/>
              <a:t>move beyond simplistic or obvious solutions to generate breakthrough ideas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i="1" lang="en-NZ"/>
              <a:t>…continues…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Design Thinking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Develop tangible ideas: p</a:t>
            </a:r>
            <a:r>
              <a:rPr lang="en-NZ"/>
              <a:t>rototype, prototype, and prototype!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Quick or rough prototypes to learn how to make ideas better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Not just a way to show how something works (or testing)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Shows how something shouldn’t work.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Test to learn: </a:t>
            </a:r>
            <a:r>
              <a:rPr lang="en-NZ"/>
              <a:t>refine ideas by gathering feedback and experimenting further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Share the story: </a:t>
            </a:r>
            <a:r>
              <a:rPr lang="en-NZ"/>
              <a:t>Develop human user stories to inspire action.</a:t>
            </a:r>
            <a:endParaRPr/>
          </a:p>
          <a:p>
            <a:pPr indent="0" lvl="0" marL="0" rtl="0" algn="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NZ">
                <a:solidFill>
                  <a:srgbClr val="423D32"/>
                </a:solidFill>
              </a:rPr>
              <a:t>See: </a:t>
            </a:r>
            <a:r>
              <a:rPr lang="en-NZ"/>
              <a:t>www.gv.com/sprint/</a:t>
            </a:r>
            <a:endParaRPr>
              <a:solidFill>
                <a:srgbClr val="423D3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Design Thinking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Design Sprint</a:t>
            </a:r>
            <a:r>
              <a:rPr lang="en-NZ"/>
              <a:t> </a:t>
            </a:r>
            <a:r>
              <a:rPr lang="en-NZ">
                <a:solidFill>
                  <a:srgbClr val="423D32"/>
                </a:solidFill>
              </a:rPr>
              <a:t>(see: </a:t>
            </a:r>
            <a:r>
              <a:rPr lang="en-NZ" u="sng">
                <a:solidFill>
                  <a:srgbClr val="423D32"/>
                </a:solidFill>
                <a:hlinkClick r:id="rId3"/>
              </a:rPr>
              <a:t>https://www.gv.com/</a:t>
            </a:r>
            <a:r>
              <a:rPr lang="en-NZ" u="sng">
                <a:solidFill>
                  <a:srgbClr val="423D32"/>
                </a:solidFill>
              </a:rPr>
              <a:t>)</a:t>
            </a:r>
            <a:endParaRPr>
              <a:solidFill>
                <a:srgbClr val="423D32"/>
              </a:solidFill>
            </a:endParaRPr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developed by Google Ventures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5-day process utilising design, prototyping, and testing ideas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quick problem solving, that adds a design perspective to Agile.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team is led by a Sprint Master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identifies challenges the team should be solving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and considers skills or talents required for the team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uses 5 problem-solving steps to resolve the challenge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Design Thinking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5 ways to problem solve:</a:t>
            </a:r>
            <a:endParaRPr/>
          </a:p>
          <a:p>
            <a:pPr indent="-360363" lvl="0" marL="360363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/>
            </a:pPr>
            <a:r>
              <a:rPr b="1" lang="en-NZ"/>
              <a:t>Understand</a:t>
            </a:r>
            <a:r>
              <a:rPr lang="en-NZ"/>
              <a:t>: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Understand the need. Create the team. Share goals, technological capability, and deliver on user need. 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</a:pPr>
            <a:r>
              <a:rPr lang="en-NZ"/>
              <a:t>Ask questions: who are the users, what are the needs, what is the context?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Develop a mind map.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</a:pPr>
            <a:r>
              <a:rPr b="1" lang="en-NZ"/>
              <a:t>Design Thinking</a:t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5 ways to problem solve:</a:t>
            </a:r>
            <a:endParaRPr/>
          </a:p>
          <a:p>
            <a:pPr indent="-360363" lvl="0" marL="360363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2"/>
            </a:pPr>
            <a:r>
              <a:rPr b="1" lang="en-NZ"/>
              <a:t>Diverge</a:t>
            </a:r>
            <a:r>
              <a:rPr lang="en-NZ"/>
              <a:t>: 	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Explore lots of solutions. Ideate. Anything is possible.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All possible solutions to the problems are explored.</a:t>
            </a:r>
            <a:endParaRPr/>
          </a:p>
          <a:p>
            <a:pPr indent="-360363" lvl="0" marL="360363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Palatino Linotype"/>
              <a:buAutoNum type="arabicPeriod" startAt="2"/>
            </a:pPr>
            <a:r>
              <a:rPr b="1" lang="en-NZ"/>
              <a:t>Decide</a:t>
            </a:r>
            <a:r>
              <a:rPr lang="en-NZ"/>
              <a:t>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Review ideas and choose or vote upon the best options as a team.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